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80" r:id="rId5"/>
    <p:sldId id="273" r:id="rId6"/>
    <p:sldId id="269" r:id="rId7"/>
    <p:sldId id="276" r:id="rId8"/>
    <p:sldId id="275" r:id="rId9"/>
    <p:sldId id="279" r:id="rId10"/>
    <p:sldId id="278" r:id="rId11"/>
    <p:sldId id="282" r:id="rId12"/>
    <p:sldId id="283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58F99-7EAA-4BEB-AD35-1503E761C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104EB6-8061-41B0-BC13-DB41E608E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7ED24E-FE80-4FD4-B357-94F9D5EF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88E07-EC21-40C0-BA9C-4575836C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638A30-1C8D-4041-A98D-F622967D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F8520-FB28-4FF3-B251-C56CE5A9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4753E4-0D37-4C54-840B-739CF414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8E6C39-BDD1-4292-A6F7-6AE46887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D1F718-3F4B-4C90-BEDC-93B8606BA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E5C4CB-9A1A-42E1-A7CE-FC0371B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FB1BE0-0298-4B5C-A8E7-5034429F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253960-D9C7-4CCA-9DF9-49FFB14F5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58DCF-A59F-4034-919C-3BE357BB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023337-99C1-4BBA-983C-EFDB1CF4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8E9C59-F5C1-4B11-9A0B-0341CB4B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D2387-9169-4D45-9AE5-E4FF1ACE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A3282E-0453-424D-B9FB-9208F268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8CB5D-B48F-4B04-A42F-6B2500A7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0ED1CC-D1FC-4652-88F0-1C4D1A40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8A95AE-8729-4FF4-BE0E-DFBA83CB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8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A9D92-EACB-4D02-B213-057B1CEF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47DBC0-02CC-4466-8544-494C09BF0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7921D0-A892-479C-8191-5649A895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DCDD1-90B5-46C4-A9AF-6C838565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46ADB7-30AE-4720-AEA9-428539FF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959AA-93F0-4C72-B613-9C4DDC31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657895-8152-4063-8D38-8E8356A2B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65141E-5543-46BF-B052-EDB8BE8E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132146-0110-4FAB-B9F1-76ECBDD1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127B53-D25B-441A-994D-2AD94FEA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A24026-DA29-40E9-BC17-7518709B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A554A-46F4-4E31-A7D2-D7355AB7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4464EF-C133-4A33-A412-014381888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EA5B66-298B-42F5-930A-B43FC99B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C8A95B-5EB2-43AF-9249-8565B232A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A3BDA81-8392-43E9-BFE0-0BD5DE5B4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34E69C-0A9F-44FA-9831-B97395B1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0C6310A-11AB-43FD-A884-5F352430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EC4E49-EE27-4E58-AA60-07484FBD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943D3-7CD5-4A5F-B167-3DD2540B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BBAC30-14B3-4EE3-81DD-C80515AC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768746-11F1-4F87-8B7F-902466C0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B8278C-939E-4ED2-A1BA-77353C04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66960B-5B8E-49AF-946F-D58EE08E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2A176AA-ED1B-4F8B-9CDC-FE65546C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896173-B4CB-41DF-B95F-26CDD962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8764D4-AE07-441C-A753-33AF798A1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21853E-7CEB-410C-B518-47A07066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293734-D1BE-45BF-A6C0-8BE3BBB89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B6E942-CF69-484B-B24C-25182057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2858CC-5753-40A5-B9BE-DA3402C1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FC81C8-1122-4C86-8FB5-A22FD281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21A53-604C-424B-B44C-F2803A3E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672688-FF23-4FF7-A58D-DD689C5D6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76DEA1-E96D-4D17-9A0F-1FDD42372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5FB185-BE3C-40DE-9E9D-C40C786B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EA0B2-011D-4FB2-A7CD-D30B8776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FA47DE-BB95-4275-BF70-303E10A9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2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ABD4315-EDCE-4209-92A7-F32CCE2E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4FE74A-A416-4924-81E8-0140D1DD3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D47055-AC50-415B-8C87-2EA4E7235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ACBB-8C38-4328-8893-BC3CDC64706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E2EDA-4DAA-49E7-A5DB-7F77B0128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00A844-9189-4E81-B7AE-53F573302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1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F57C4556-755E-4454-BCBF-AFEB6F40C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404" y="1343702"/>
            <a:ext cx="9298898" cy="995894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cs typeface="B Homa" panose="00000400000000000000" pitchFamily="2" charset="-78"/>
              </a:rPr>
              <a:t>معرفی ایده</a:t>
            </a:r>
            <a:r>
              <a:rPr lang="fa-IR" sz="4800" b="1" dirty="0" smtClean="0">
                <a:solidFill>
                  <a:srgbClr val="FF0000"/>
                </a:solidFill>
                <a:cs typeface="B Homa" panose="00000400000000000000" pitchFamily="2" charset="-78"/>
              </a:rPr>
              <a:t>..........</a:t>
            </a:r>
            <a:endParaRPr lang="en-US" sz="4800" b="1" dirty="0">
              <a:solidFill>
                <a:srgbClr val="FF0000"/>
              </a:solidFill>
              <a:cs typeface="B Homa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3578" y="5373082"/>
            <a:ext cx="6672218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b="1" dirty="0">
                <a:cs typeface="B Nazanin" panose="00000400000000000000" pitchFamily="2" charset="-78"/>
              </a:rPr>
              <a:t>ویرایش 1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(لطفا متون راهنما قرمز را پس از مطالعه و تدوین متن اصلی، حذف کنید)</a:t>
            </a:r>
          </a:p>
        </p:txBody>
      </p:sp>
    </p:spTree>
    <p:extLst>
      <p:ext uri="{BB962C8B-B14F-4D97-AF65-F5344CB8AC3E}">
        <p14:creationId xmlns:p14="http://schemas.microsoft.com/office/powerpoint/2010/main" val="310108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8B7EE29A-FA28-405D-92F2-6E1A6F61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104" y="1086579"/>
            <a:ext cx="2746695" cy="93119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latin typeface="Greta Arabic" pitchFamily="2" charset="-78"/>
                <a:cs typeface="B Nazanin" panose="00000400000000000000" pitchFamily="2" charset="-78"/>
              </a:rPr>
              <a:t>مدل درآمدي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86889C1-056A-4A91-ADA8-B2573ABE7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10" y="2017773"/>
            <a:ext cx="10515600" cy="305676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در این قسمت توضیح دهید چگونه پول در می‌آورید؟ (مثلا از روش یا روش‌هایی مانند: فروش مستقیم، حق اشتراک ماهیانه یا سالیانه، خدمات مشاوره، طراحی و یا اجاره دستگاه و...)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37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0DAE40-FA1C-4131-83CE-C70D6224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098" y="969132"/>
            <a:ext cx="3199701" cy="979749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برنامه بازاریابی و توسعه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273F73D-4A84-4FAC-AF23-269D5584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62" y="2043266"/>
            <a:ext cx="10515600" cy="321615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نشان دهید از چه روش‌هایی برای تبلیغ محصول و بازار خود استفاده می‌کنید. 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توجه داشته باشید یک کسب و کار می‌تواند در زمان‌های مختلف از چندین روش تبلیغاتی استفاده نماید.</a:t>
            </a:r>
          </a:p>
          <a:p>
            <a:pPr marL="0" indent="0" algn="just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96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0DAE40-FA1C-4131-83CE-C70D6224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098" y="969132"/>
            <a:ext cx="3199701" cy="97974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میزان سرمایه گذاری صورت گرفته با نمودار </a:t>
            </a:r>
            <a:r>
              <a:rPr lang="en-US" sz="3200" b="1" dirty="0">
                <a:cs typeface="B Nazanin" panose="00000400000000000000" pitchFamily="2" charset="-78"/>
              </a:rPr>
              <a:t>pie</a:t>
            </a:r>
            <a:r>
              <a:rPr lang="fa-IR" sz="3200" b="1" dirty="0">
                <a:cs typeface="B Nazanin" panose="00000400000000000000" pitchFamily="2" charset="-78"/>
              </a:rPr>
              <a:t> و تفکیک موارد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273F73D-4A84-4FAC-AF23-269D5584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62" y="2043266"/>
            <a:ext cx="10515600" cy="321615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191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8560D3C2-23D8-4490-A664-C310375C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102" y="569253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latin typeface="Berlin Sans FB" panose="020E0602020502020306" pitchFamily="34" charset="0"/>
                <a:ea typeface="+mn-ea"/>
                <a:cs typeface="B Nazanin" panose="00000400000000000000" pitchFamily="2" charset="-78"/>
              </a:rPr>
              <a:t>معرفی اعضای کلیدی و اصلی تیم</a:t>
            </a:r>
            <a:endParaRPr lang="en-US" sz="3200" b="1" dirty="0">
              <a:latin typeface="Berlin Sans FB" panose="020E0602020502020306" pitchFamily="34" charset="0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xmlns="" id="{B45497FA-E05E-423A-896F-760A18D18AC8}"/>
              </a:ext>
            </a:extLst>
          </p:cNvPr>
          <p:cNvSpPr txBox="1">
            <a:spLocks/>
          </p:cNvSpPr>
          <p:nvPr/>
        </p:nvSpPr>
        <p:spPr>
          <a:xfrm>
            <a:off x="1537063" y="1956464"/>
            <a:ext cx="98862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مشخصات اعضای تیم را در جدول زیر بیاورید. نام تمامی اعضای تیم و تخصص‌ها و مهارت‌های آنها را بطور کامل در جدول زیر قید کنید. این قسمت برای شناخت تیم شما بسیار مهم است و با دقت فراوان تکمیل گردد.(از عکس اعضای تیم نیز استفاده شود.)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Greta Arabic" pitchFamily="2" charset="-78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A84C0EB2-0FC1-4259-A047-ADCA73240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96319"/>
              </p:ext>
            </p:extLst>
          </p:nvPr>
        </p:nvGraphicFramePr>
        <p:xfrm>
          <a:off x="1927121" y="3219268"/>
          <a:ext cx="9106128" cy="200782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597465">
                  <a:extLst>
                    <a:ext uri="{9D8B030D-6E8A-4147-A177-3AD203B41FA5}">
                      <a16:colId xmlns:a16="http://schemas.microsoft.com/office/drawing/2014/main" xmlns="" val="2740027588"/>
                    </a:ext>
                  </a:extLst>
                </a:gridCol>
                <a:gridCol w="1602298">
                  <a:extLst>
                    <a:ext uri="{9D8B030D-6E8A-4147-A177-3AD203B41FA5}">
                      <a16:colId xmlns:a16="http://schemas.microsoft.com/office/drawing/2014/main" xmlns="" val="4239750950"/>
                    </a:ext>
                  </a:extLst>
                </a:gridCol>
                <a:gridCol w="1526796">
                  <a:extLst>
                    <a:ext uri="{9D8B030D-6E8A-4147-A177-3AD203B41FA5}">
                      <a16:colId xmlns:a16="http://schemas.microsoft.com/office/drawing/2014/main" xmlns="" val="540597554"/>
                    </a:ext>
                  </a:extLst>
                </a:gridCol>
                <a:gridCol w="1560352">
                  <a:extLst>
                    <a:ext uri="{9D8B030D-6E8A-4147-A177-3AD203B41FA5}">
                      <a16:colId xmlns:a16="http://schemas.microsoft.com/office/drawing/2014/main" xmlns="" val="944488281"/>
                    </a:ext>
                  </a:extLst>
                </a:gridCol>
                <a:gridCol w="1585519">
                  <a:extLst>
                    <a:ext uri="{9D8B030D-6E8A-4147-A177-3AD203B41FA5}">
                      <a16:colId xmlns:a16="http://schemas.microsoft.com/office/drawing/2014/main" xmlns="" val="4109884611"/>
                    </a:ext>
                  </a:extLst>
                </a:gridCol>
                <a:gridCol w="2233698">
                  <a:extLst>
                    <a:ext uri="{9D8B030D-6E8A-4147-A177-3AD203B41FA5}">
                      <a16:colId xmlns:a16="http://schemas.microsoft.com/office/drawing/2014/main" xmlns="" val="2981235063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عکس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رشته تحصیلی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نقش در تیم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مهارت­های کلیدی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سهام هر فرد از استارتآپ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709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4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0E30F-3BB9-4C54-BC54-6A0EBEA7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79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1_ اسم یا برند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862EFC-AACD-48D9-857B-1A226806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160705"/>
            <a:ext cx="10515600" cy="3216603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لوگو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نام کسب و کار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عکس مفهومی از کار استارتاپ</a:t>
            </a:r>
          </a:p>
          <a:p>
            <a:pPr marL="0" indent="0" algn="r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D588602E-D8D3-446F-A2D0-20B32DD8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1078"/>
            <a:ext cx="10515600" cy="88008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مساله/ نیاز/چالش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E970EBA-357D-4858-960C-3C36A5970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115135"/>
            <a:ext cx="10515600" cy="288898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چه نیاز یا مشکلی در حوزه </a:t>
            </a: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مورد نظر </a:t>
            </a: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وجود داشت که شما تصمیم گرفتید آن را حل کنید.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94260C-0F6B-4144-98EE-45E3984AEF53}"/>
              </a:ext>
            </a:extLst>
          </p:cNvPr>
          <p:cNvSpPr txBox="1"/>
          <p:nvPr/>
        </p:nvSpPr>
        <p:spPr>
          <a:xfrm>
            <a:off x="771088" y="4875857"/>
            <a:ext cx="1045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راهنما: در این قسمت بصورت یک داستان کوتاه چند خطی، اولین جرقه‌ای در ذهن شما که باعث شد نیاز را تشخیص دهید، بنویسید.</a:t>
            </a:r>
            <a:endParaRPr lang="en-US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5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B5DBEF20-5DC4-40CD-AB0B-DAE63B99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788" y="1046163"/>
            <a:ext cx="5926123" cy="836172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>
                <a:cs typeface="B Nazanin" panose="00000400000000000000" pitchFamily="2" charset="-78"/>
              </a:rPr>
              <a:t>راه حل/ ایده پیشنهادی جهت رفع چالش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6DCF43B4-E087-476B-BA43-C4E68593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076994"/>
            <a:ext cx="10515600" cy="317451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پس از اینکه مشکل یا نیاز را شناسایی کردید، چگونه قصد دارید آن را رفع کنید. در این قسمت ایده خود را بطور کامل توضیح دهید</a:t>
            </a:r>
          </a:p>
        </p:txBody>
      </p:sp>
    </p:spTree>
    <p:extLst>
      <p:ext uri="{BB962C8B-B14F-4D97-AF65-F5344CB8AC3E}">
        <p14:creationId xmlns:p14="http://schemas.microsoft.com/office/powerpoint/2010/main" val="388478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2B8E3A0D-640F-4025-A34B-C65CF03B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9" y="943966"/>
            <a:ext cx="10515600" cy="106919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مشتریان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1D1CD79-3F7B-4A55-8D14-A1120F65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013160"/>
            <a:ext cx="10515600" cy="35097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مشتریان شما چه کسانی هستند؟ چه افراد یا سازمان‌هایی از محصول شما استفاده خواهند کرد؟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(مشتریان بالقوه کلیدی خود را معرفی نمایید.)</a:t>
            </a:r>
          </a:p>
        </p:txBody>
      </p:sp>
    </p:spTree>
    <p:extLst>
      <p:ext uri="{BB962C8B-B14F-4D97-AF65-F5344CB8AC3E}">
        <p14:creationId xmlns:p14="http://schemas.microsoft.com/office/powerpoint/2010/main" val="346638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B5DBEF20-5DC4-40CD-AB0B-DAE63B99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2" y="1046163"/>
            <a:ext cx="10515600" cy="836172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>
                <a:latin typeface="+mj-lt"/>
                <a:ea typeface="+mj-ea"/>
                <a:cs typeface="B Nazanin" panose="00000400000000000000" pitchFamily="2" charset="-78"/>
              </a:rPr>
              <a:t>معرفی کامل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MVP</a:t>
            </a:r>
            <a:r>
              <a:rPr lang="fa-I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یا حداقل محصول قابل </a:t>
            </a:r>
            <a:r>
              <a:rPr lang="fa-IR" sz="32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عرضه</a:t>
            </a:r>
            <a:endParaRPr lang="en-US" sz="32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8F3620-6587-4B05-BC20-57E2DF3A35B7}"/>
              </a:ext>
            </a:extLst>
          </p:cNvPr>
          <p:cNvSpPr txBox="1">
            <a:spLocks/>
          </p:cNvSpPr>
          <p:nvPr/>
        </p:nvSpPr>
        <p:spPr>
          <a:xfrm>
            <a:off x="905312" y="2076994"/>
            <a:ext cx="10515600" cy="3174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پیرو مشکل و بیان راه حل، اگر نمونه اولیه محصول یا خدمت خود را موجود دارید نحوه کارکرد آنرا به همراه تصویر، توضیح دهید.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F1D83D7-4B25-4555-961F-A0B99ED3F957}"/>
              </a:ext>
            </a:extLst>
          </p:cNvPr>
          <p:cNvSpPr txBox="1"/>
          <p:nvPr/>
        </p:nvSpPr>
        <p:spPr>
          <a:xfrm>
            <a:off x="4840288" y="4406618"/>
            <a:ext cx="21590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تصویر محصول یا خدمت (در صورت موجود بودن) 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461ADE3-A783-4D1A-BC28-DDDD6DD7572E}"/>
              </a:ext>
            </a:extLst>
          </p:cNvPr>
          <p:cNvSpPr txBox="1"/>
          <p:nvPr/>
        </p:nvSpPr>
        <p:spPr>
          <a:xfrm>
            <a:off x="905313" y="3141031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در این قسمت ویژگی‌ها و مشخصات فنی محصول یا خدمت خود را بطور کامل و از روی تصویر شرح دهید.</a:t>
            </a:r>
            <a:endParaRPr lang="en-US" sz="28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125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4CEA7424-622C-45B1-A79C-40091A87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120" y="1111745"/>
            <a:ext cx="2122011" cy="959305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اندازه بازار 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18A5A606-4D55-423F-8358-C8E2E81A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331"/>
            <a:ext cx="10515600" cy="314904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اندازه بازار این محصول/ خدمت را تا حد امکان بصورت کمی بیان کنید.</a:t>
            </a:r>
            <a:endParaRPr lang="fa-IR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تمامی تولیدکنندگان/ مشتریان داخلی یا خارجی محصول یا خدمت مشابه خود را شناسایی کرده و میزان فروش/ خرید سالیانه آنها را با هم جمع کنید. ( روش پایین به بالا)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7A2A2988-0965-4745-B607-0D55C2840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290708"/>
              </p:ext>
            </p:extLst>
          </p:nvPr>
        </p:nvGraphicFramePr>
        <p:xfrm>
          <a:off x="2770170" y="4383081"/>
          <a:ext cx="6651660" cy="133652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7220">
                  <a:extLst>
                    <a:ext uri="{9D8B030D-6E8A-4147-A177-3AD203B41FA5}">
                      <a16:colId xmlns:a16="http://schemas.microsoft.com/office/drawing/2014/main" xmlns="" val="2055253420"/>
                    </a:ext>
                  </a:extLst>
                </a:gridCol>
                <a:gridCol w="2217220">
                  <a:extLst>
                    <a:ext uri="{9D8B030D-6E8A-4147-A177-3AD203B41FA5}">
                      <a16:colId xmlns:a16="http://schemas.microsoft.com/office/drawing/2014/main" xmlns="" val="2565041200"/>
                    </a:ext>
                  </a:extLst>
                </a:gridCol>
                <a:gridCol w="2217220">
                  <a:extLst>
                    <a:ext uri="{9D8B030D-6E8A-4147-A177-3AD203B41FA5}">
                      <a16:colId xmlns:a16="http://schemas.microsoft.com/office/drawing/2014/main" xmlns="" val="3060055175"/>
                    </a:ext>
                  </a:extLst>
                </a:gridCol>
              </a:tblGrid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داخلی / خارجی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حجم تولید / حجم خرید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ارزش ریالی / دلاری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8140082"/>
                  </a:ext>
                </a:extLst>
              </a:tr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داخلی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49343115"/>
                  </a:ext>
                </a:extLst>
              </a:tr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در دسترس (قابل دستیابی)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633352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977275-5EBD-418C-A945-0D1CB1D79254}"/>
              </a:ext>
            </a:extLst>
          </p:cNvPr>
          <p:cNvSpPr txBox="1"/>
          <p:nvPr/>
        </p:nvSpPr>
        <p:spPr>
          <a:xfrm>
            <a:off x="2770170" y="1330629"/>
            <a:ext cx="6188298" cy="1266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در این بخش شناخته‌ شده‌ترین نمونه‌های پیشتاز ملی یا بین‌المللی ایده، محصول یا خدمت معرفی شده را معرفی کنید و بیان کنید به چه میزان استفاده میشود</a:t>
            </a:r>
          </a:p>
        </p:txBody>
      </p:sp>
    </p:spTree>
    <p:extLst>
      <p:ext uri="{BB962C8B-B14F-4D97-AF65-F5344CB8AC3E}">
        <p14:creationId xmlns:p14="http://schemas.microsoft.com/office/powerpoint/2010/main" val="378290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BBA84F90-5B8B-4F10-A7A7-DF5CB5632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8545" y="596000"/>
            <a:ext cx="1935681" cy="90308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رقبا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897A3CA-A943-400A-8B42-D55F9253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868" y="1499082"/>
            <a:ext cx="10515600" cy="296448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رقباي داخلی و خارجی شما چه کساني هستند؟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برتری محصول شما نسبت به رقبا چیست و چرا مشتریان باید به جای محصول یا خدمت رقیب، محصول یا خدمت شما را انتخاب کنند. 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در این بخش لازم است با جستجوی کافی در وب رقبای اصلی خود را شناسایی کنید. حتماً ایده یا محصول شما حداقل یک رقیب اصلی مستقیم دارد.</a:t>
            </a:r>
            <a:endParaRPr lang="en-US" dirty="0">
              <a:solidFill>
                <a:srgbClr val="FF0000"/>
              </a:solidFill>
              <a:latin typeface="Berlin Sans FB" panose="020E0602020502020306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70C56F2-AE84-4269-A652-0F4B97D95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93047"/>
              </p:ext>
            </p:extLst>
          </p:nvPr>
        </p:nvGraphicFramePr>
        <p:xfrm>
          <a:off x="1640094" y="3915458"/>
          <a:ext cx="9117873" cy="2214723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09210">
                  <a:extLst>
                    <a:ext uri="{9D8B030D-6E8A-4147-A177-3AD203B41FA5}">
                      <a16:colId xmlns:a16="http://schemas.microsoft.com/office/drawing/2014/main" xmlns="" val="2740027588"/>
                    </a:ext>
                  </a:extLst>
                </a:gridCol>
                <a:gridCol w="1602298">
                  <a:extLst>
                    <a:ext uri="{9D8B030D-6E8A-4147-A177-3AD203B41FA5}">
                      <a16:colId xmlns:a16="http://schemas.microsoft.com/office/drawing/2014/main" xmlns="" val="4239750950"/>
                    </a:ext>
                  </a:extLst>
                </a:gridCol>
                <a:gridCol w="1526796">
                  <a:extLst>
                    <a:ext uri="{9D8B030D-6E8A-4147-A177-3AD203B41FA5}">
                      <a16:colId xmlns:a16="http://schemas.microsoft.com/office/drawing/2014/main" xmlns="" val="540597554"/>
                    </a:ext>
                  </a:extLst>
                </a:gridCol>
                <a:gridCol w="1371509">
                  <a:extLst>
                    <a:ext uri="{9D8B030D-6E8A-4147-A177-3AD203B41FA5}">
                      <a16:colId xmlns:a16="http://schemas.microsoft.com/office/drawing/2014/main" xmlns="" val="944488281"/>
                    </a:ext>
                  </a:extLst>
                </a:gridCol>
                <a:gridCol w="4008060">
                  <a:extLst>
                    <a:ext uri="{9D8B030D-6E8A-4147-A177-3AD203B41FA5}">
                      <a16:colId xmlns:a16="http://schemas.microsoft.com/office/drawing/2014/main" xmlns="" val="4109884611"/>
                    </a:ext>
                  </a:extLst>
                </a:gridCol>
              </a:tblGrid>
              <a:tr h="5921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نام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محصول</a:t>
                      </a: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/خدمت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شرکت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/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برند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قیمت (ریال)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وجه تمایز محصول/خدمت شما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709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46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DF23B39D-9C7A-47F8-AD21-9B77221D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132"/>
            <a:ext cx="10515600" cy="106408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هزینه‌ها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01779F4-3F6F-4C94-B5BD-8432989B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235"/>
            <a:ext cx="10515600" cy="349299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هزینه­های مرتبط با محصول/ خدمت خود را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شرح دهید. (شامل هزینه نیروی انسانی، تجهیزات و مواد اولیه، بازاریابی و ...) </a:t>
            </a:r>
          </a:p>
          <a:p>
            <a:pPr marL="0" indent="0" algn="r" rtl="1">
              <a:buNone/>
            </a:pP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84C0EB2-0FC1-4259-A047-ADCA73240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38826"/>
              </p:ext>
            </p:extLst>
          </p:nvPr>
        </p:nvGraphicFramePr>
        <p:xfrm>
          <a:off x="1860702" y="3032617"/>
          <a:ext cx="8293994" cy="200782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785610">
                  <a:extLst>
                    <a:ext uri="{9D8B030D-6E8A-4147-A177-3AD203B41FA5}">
                      <a16:colId xmlns:a16="http://schemas.microsoft.com/office/drawing/2014/main" xmlns="" val="2740027588"/>
                    </a:ext>
                  </a:extLst>
                </a:gridCol>
                <a:gridCol w="3734875">
                  <a:extLst>
                    <a:ext uri="{9D8B030D-6E8A-4147-A177-3AD203B41FA5}">
                      <a16:colId xmlns:a16="http://schemas.microsoft.com/office/drawing/2014/main" xmlns="" val="4239750950"/>
                    </a:ext>
                  </a:extLst>
                </a:gridCol>
                <a:gridCol w="1661374">
                  <a:extLst>
                    <a:ext uri="{9D8B030D-6E8A-4147-A177-3AD203B41FA5}">
                      <a16:colId xmlns:a16="http://schemas.microsoft.com/office/drawing/2014/main" xmlns="" val="540597554"/>
                    </a:ext>
                  </a:extLst>
                </a:gridCol>
                <a:gridCol w="2112135">
                  <a:extLst>
                    <a:ext uri="{9D8B030D-6E8A-4147-A177-3AD203B41FA5}">
                      <a16:colId xmlns:a16="http://schemas.microsoft.com/office/drawing/2014/main" xmlns="" val="944488281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شرح هزینه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واحد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مبلغ (ریال)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70908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0766" y="5220864"/>
            <a:ext cx="978794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</a:pP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توجه به هزینه‌های مربوط به کسب و کار خود بیان کنید به چه میزان سرمایه نیاز دارید. (به ریال) 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21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622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 Homa</vt:lpstr>
      <vt:lpstr>B Nazanin</vt:lpstr>
      <vt:lpstr>Berlin Sans FB</vt:lpstr>
      <vt:lpstr>Calibri</vt:lpstr>
      <vt:lpstr>Calibri Light</vt:lpstr>
      <vt:lpstr>Greta Arabic</vt:lpstr>
      <vt:lpstr>Times New Roman</vt:lpstr>
      <vt:lpstr>Office Theme</vt:lpstr>
      <vt:lpstr>معرفی ایده..........</vt:lpstr>
      <vt:lpstr>1_ اسم یا برند</vt:lpstr>
      <vt:lpstr>مساله/ نیاز/چالش</vt:lpstr>
      <vt:lpstr>راه حل/ ایده پیشنهادی جهت رفع چالش</vt:lpstr>
      <vt:lpstr>مشتریان</vt:lpstr>
      <vt:lpstr>معرفی کامل MVP یا حداقل محصول قابل عرضه</vt:lpstr>
      <vt:lpstr>اندازه بازار </vt:lpstr>
      <vt:lpstr>رقبا</vt:lpstr>
      <vt:lpstr>هزینه‌ها</vt:lpstr>
      <vt:lpstr>مدل درآمدي </vt:lpstr>
      <vt:lpstr>برنامه بازاریابی و توسعه</vt:lpstr>
      <vt:lpstr>میزان سرمایه گذاری صورت گرفته با نمودار pie و تفکیک موارد</vt:lpstr>
      <vt:lpstr>معرفی اعضای کلیدی و اصلی تیم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مرکز نوآوری و شتابدهی تگ</dc:title>
  <dc:creator>Ilaghi</dc:creator>
  <cp:lastModifiedBy>ebrahimyan</cp:lastModifiedBy>
  <cp:revision>137</cp:revision>
  <dcterms:created xsi:type="dcterms:W3CDTF">2021-06-01T07:33:07Z</dcterms:created>
  <dcterms:modified xsi:type="dcterms:W3CDTF">2023-12-24T07:04:24Z</dcterms:modified>
</cp:coreProperties>
</file>